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2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3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4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Snow-Related 311 Complaints</c:v>
                </c:pt>
              </c:strCache>
            </c:strRef>
          </c:tx>
          <c:spPr>
            <a:solidFill>
              <a:srgbClr val="2563E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Sheet1!$A$2:$A$18</c:f>
              <c:multiLvlStrCache>
                <c:ptCount val="17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  <c:pt idx="6">
                    <c:v>2016</c:v>
                  </c:pt>
                  <c:pt idx="7">
                    <c:v>2017</c:v>
                  </c:pt>
                  <c:pt idx="8">
                    <c:v>2018</c:v>
                  </c:pt>
                  <c:pt idx="9">
                    <c:v>2019</c:v>
                  </c:pt>
                  <c:pt idx="10">
                    <c:v>2020</c:v>
                  </c:pt>
                  <c:pt idx="11">
                    <c:v>2021</c:v>
                  </c:pt>
                  <c:pt idx="12">
                    <c:v>2022</c:v>
                  </c:pt>
                  <c:pt idx="13">
                    <c:v>2023</c:v>
                  </c:pt>
                  <c:pt idx="14">
                    <c:v>2024</c:v>
                  </c:pt>
                  <c:pt idx="15">
                    <c:v>2025</c:v>
                  </c:pt>
                  <c:pt idx="16">
                    <c:v>2026*</c:v>
                  </c:pt>
                </c:lvl>
              </c:multiLvlStrCache>
            </c:multiLvl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13400</c:v>
                </c:pt>
                <c:pt idx="1">
                  <c:v>12800</c:v>
                </c:pt>
                <c:pt idx="2">
                  <c:v>580</c:v>
                </c:pt>
                <c:pt idx="3">
                  <c:v>2650</c:v>
                </c:pt>
                <c:pt idx="4">
                  <c:v>14200</c:v>
                </c:pt>
                <c:pt idx="5">
                  <c:v>13500</c:v>
                </c:pt>
                <c:pt idx="6">
                  <c:v>6200</c:v>
                </c:pt>
                <c:pt idx="7">
                  <c:v>10500</c:v>
                </c:pt>
                <c:pt idx="8">
                  <c:v>5200</c:v>
                </c:pt>
                <c:pt idx="9">
                  <c:v>1800</c:v>
                </c:pt>
                <c:pt idx="10">
                  <c:v>4200</c:v>
                </c:pt>
                <c:pt idx="11">
                  <c:v>9400</c:v>
                </c:pt>
                <c:pt idx="12">
                  <c:v>5800</c:v>
                </c:pt>
                <c:pt idx="13">
                  <c:v>350</c:v>
                </c:pt>
                <c:pt idx="14">
                  <c:v>5800</c:v>
                </c:pt>
                <c:pt idx="15">
                  <c:v>17500</c:v>
                </c:pt>
                <c:pt idx="16">
                  <c:v>33500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r>
              <a:rPr sz="1200" b="0" i="0" u="none" strike="noStrike">
                <a:solidFill>
                  <a:srgbClr val="475569"/>
                </a:solidFill>
                <a:latin typeface="Arial"/>
              </a:rPr>
              <a:t>Snow Complaints Per 100K Residents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 100K Residents</c:v>
                </c:pt>
              </c:strCache>
            </c:strRef>
          </c:tx>
          <c:spPr>
            <a:solidFill>
              <a:srgbClr val="DC262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DC2626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D97706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2563EB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64748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94A3B8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Staten Island</c:v>
                  </c:pt>
                  <c:pt idx="1">
                    <c:v>Queens</c:v>
                  </c:pt>
                  <c:pt idx="2">
                    <c:v>Brooklyn</c:v>
                  </c:pt>
                  <c:pt idx="3">
                    <c:v>Bronx</c:v>
                  </c:pt>
                  <c:pt idx="4">
                    <c:v>Manhattan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3833</c:v>
                </c:pt>
                <c:pt idx="1">
                  <c:v>1954</c:v>
                </c:pt>
                <c:pt idx="2">
                  <c:v>1827</c:v>
                </c:pt>
                <c:pt idx="3">
                  <c:v>1222</c:v>
                </c:pt>
                <c:pt idx="4">
                  <c:v>885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Avg Annual Complaints</c:v>
                </c:pt>
              </c:strCache>
            </c:strRef>
          </c:tx>
          <c:spPr>
            <a:solidFill>
              <a:srgbClr val="2563E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Bloomberg
(2010-13)</c:v>
                  </c:pt>
                  <c:pt idx="1">
                    <c:v>de Blasio
(2014-21)</c:v>
                  </c:pt>
                  <c:pt idx="2">
                    <c:v>Adams
(2022-26*)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7358</c:v>
                </c:pt>
                <c:pt idx="1">
                  <c:v>6913</c:v>
                </c:pt>
                <c:pt idx="2">
                  <c:v>11113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Peak Month Complaints</c:v>
                </c:pt>
              </c:strCache>
            </c:strRef>
          </c:tx>
          <c:spPr>
            <a:solidFill>
              <a:srgbClr val="DC262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Bloomberg
(2010-13)</c:v>
                  </c:pt>
                  <c:pt idx="1">
                    <c:v>de Blasio
(2014-21)</c:v>
                  </c:pt>
                  <c:pt idx="2">
                    <c:v>Adams
(2022-26*)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8600</c:v>
                </c:pt>
                <c:pt idx="1">
                  <c:v>10034</c:v>
                </c:pt>
                <c:pt idx="2">
                  <c:v>24079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475569"/>
                </a:solidFill>
                <a:latin typeface="Arial"/>
              </a:defRPr>
            </a:pPr>
            <a:r>
              <a:rPr sz="1100" b="0" i="0" u="none" strike="noStrike">
                <a:solidFill>
                  <a:srgbClr val="475569"/>
                </a:solidFill>
                <a:latin typeface="Arial"/>
              </a:rPr>
              <a:t>Post-2010 Housing Jobs by Borough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Development Share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2563EB"/>
              </a:solidFill>
              <a:effectLst/>
            </c:spPr>
          </c:dPt>
          <c:dPt>
            <c:idx val="1"/>
            <c:bubble3D val="0"/>
            <c:spPr>
              <a:solidFill>
                <a:srgbClr val="D97706"/>
              </a:solidFill>
              <a:effectLst/>
            </c:spPr>
          </c:dPt>
          <c:dPt>
            <c:idx val="2"/>
            <c:bubble3D val="0"/>
            <c:spPr>
              <a:solidFill>
                <a:srgbClr val="DC2626"/>
              </a:solidFill>
              <a:effectLst/>
            </c:spPr>
          </c:dPt>
          <c:dPt>
            <c:idx val="3"/>
            <c:bubble3D val="0"/>
            <c:spPr>
              <a:solidFill>
                <a:srgbClr val="10B981"/>
              </a:solidFill>
              <a:effectLst/>
            </c:spPr>
          </c:dPt>
          <c:dPt>
            <c:idx val="4"/>
            <c:bubble3D val="0"/>
            <c:spPr>
              <a:solidFill>
                <a:srgbClr val="64748B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Brooklyn (33.2%)</c:v>
                </c:pt>
                <c:pt idx="1">
                  <c:v>Queens (33.1%)</c:v>
                </c:pt>
                <c:pt idx="2">
                  <c:v>Staten Is. (13.1%)</c:v>
                </c:pt>
                <c:pt idx="3">
                  <c:v>Manhattan (11.6%)</c:v>
                </c:pt>
                <c:pt idx="4">
                  <c:v>Bronx (9.0%)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35295</c:v>
                </c:pt>
                <c:pt idx="1">
                  <c:v>35202</c:v>
                </c:pt>
                <c:pt idx="2">
                  <c:v>13936</c:v>
                </c:pt>
                <c:pt idx="3">
                  <c:v>12362</c:v>
                </c:pt>
                <c:pt idx="4">
                  <c:v>9563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image" Target="../media/image-4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3.xml"/><Relationship Id="rId1" Type="http://schemas.openxmlformats.org/officeDocument/2006/relationships/image" Target="../media/image-6-1.png"/><Relationship Id="rId3" Type="http://schemas.openxmlformats.org/officeDocument/2006/relationships/image" Target="../media/image-6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4.xml"/><Relationship Id="rId1" Type="http://schemas.openxmlformats.org/officeDocument/2006/relationships/image" Target="../media/image-8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1A274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548640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91440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NYC SNOW RESPONSE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ANALYSIS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457200" y="25603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0A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2010 – 2026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457200" y="338328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comprehensive multi-source analysis of 311 snow complaints, snowstorm severity,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city response quality, and socioeconomic equity across New York City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457200" y="4434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Data: NYC 311 (42.8M records)  •  Housing DB (106K records)  •  US Census ACS  •  Open-Meteo ERA5  •  NWS  •  News Archives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the Office of the Mayor  |  February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1A274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3360" y="731520"/>
            <a:ext cx="1097280" cy="10972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920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457200" y="2468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0A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NYC Snow Response Analysis 2010–2026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1371600" y="2926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interactive report, data tables, and methodology available in the accompanying HTML and Word documents.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" y="3749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AI-Generated Analysis Disclaimer: This briefing was generated with AI assistance using Claude (Anthropic). Data from authoritative sources; analysis should be validated by domain experts before informing policy.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457200" y="4389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the Office of the Mayor  |  February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51560"/>
            <a:ext cx="402336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51560"/>
            <a:ext cx="73152" cy="128016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14300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563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166,000+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173736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Snow 311 Complaints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(2010–2026)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1051560"/>
            <a:ext cx="402336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663440" y="1051560"/>
            <a:ext cx="73152" cy="128016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9" name="Text 7"/>
          <p:cNvSpPr/>
          <p:nvPr/>
        </p:nvSpPr>
        <p:spPr>
          <a:xfrm>
            <a:off x="4937760" y="114300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2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24,000+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4937760" y="173736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 2026 Complaints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ALL-TIME RECORD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697480"/>
            <a:ext cx="402336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697480"/>
            <a:ext cx="73152" cy="1280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278892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731520" y="338328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Snowstorms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Analyzed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663440" y="2697480"/>
            <a:ext cx="402336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63440" y="2697480"/>
            <a:ext cx="73152" cy="128016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78892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7C3AE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4937760" y="338328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Mayoral Administrations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Compared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343400"/>
            <a:ext cx="8229600" cy="4114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20" name="Text 18"/>
          <p:cNvSpPr/>
          <p:nvPr/>
        </p:nvSpPr>
        <p:spPr>
          <a:xfrm>
            <a:off x="548640" y="4370832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Critical: Jan 2026 set an all-time record — more complaints than some entire winters combined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64592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Snow Complaint Trends Over Time</a:t>
            </a:r>
            <a:endParaRPr lang="en-US" sz="28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859536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4023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2026* is partial year (Jan only) </a:t>
            </a:r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already the highest annual total on record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4434840"/>
            <a:ext cx="8229600" cy="54864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8" name="Text 4"/>
          <p:cNvSpPr/>
          <p:nvPr/>
        </p:nvSpPr>
        <p:spPr>
          <a:xfrm>
            <a:off x="548640" y="446227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Key: Complaint-to-snowfall ratio has increased over time, suggesting rising expectations, improved 311 accessibility (app adoption), or population growth in snow-sensitive areas.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64592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Borough-Level Analysis</a:t>
            </a:r>
            <a:endParaRPr lang="en-US" sz="28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5029200" cy="25603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" name="Shape 2"/>
          <p:cNvSpPr/>
          <p:nvPr/>
        </p:nvSpPr>
        <p:spPr>
          <a:xfrm>
            <a:off x="5577840" y="1005840"/>
            <a:ext cx="3291840" cy="1097280"/>
          </a:xfrm>
          <a:prstGeom prst="rect">
            <a:avLst/>
          </a:prstGeom>
          <a:solidFill>
            <a:srgbClr val="FEE2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Text 3"/>
          <p:cNvSpPr/>
          <p:nvPr/>
        </p:nvSpPr>
        <p:spPr>
          <a:xfrm>
            <a:off x="5715000" y="105156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C2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4.3x</a:t>
            </a:r>
            <a:endParaRPr lang="en-US" sz="4000" dirty="0"/>
          </a:p>
        </p:txBody>
      </p:sp>
      <p:sp>
        <p:nvSpPr>
          <p:cNvPr id="8" name="Text 4"/>
          <p:cNvSpPr/>
          <p:nvPr/>
        </p:nvSpPr>
        <p:spPr>
          <a:xfrm>
            <a:off x="6949440" y="109728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Staten Island vs.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Manhattan per capita</a:t>
            </a:r>
            <a:endParaRPr lang="en-US" sz="1100" dirty="0"/>
          </a:p>
        </p:txBody>
      </p:sp>
      <p:sp>
        <p:nvSpPr>
          <p:cNvPr id="9" name="Text 5"/>
          <p:cNvSpPr/>
          <p:nvPr/>
        </p:nvSpPr>
        <p:spPr>
          <a:xfrm>
            <a:off x="5715000" y="169164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car dependency (77.5%), most single-family housing, longest DSNY response distances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5577840" y="2468880"/>
            <a:ext cx="3291840" cy="1051560"/>
          </a:xfrm>
          <a:prstGeom prst="rect">
            <a:avLst/>
          </a:prstGeom>
          <a:solidFill>
            <a:srgbClr val="FEF3C7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5715000" y="25146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9770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Bronx</a:t>
            </a:r>
            <a:endParaRPr lang="en-US" sz="2400" dirty="0"/>
          </a:p>
        </p:txBody>
      </p:sp>
      <p:sp>
        <p:nvSpPr>
          <p:cNvPr id="12" name="Text 8"/>
          <p:cNvSpPr/>
          <p:nvPr/>
        </p:nvSpPr>
        <p:spPr>
          <a:xfrm>
            <a:off x="6766560" y="25603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Underreporting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5715000" y="292608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poverty (27.3%), lowest per-capita complaints. Low rates mask greater need due to digital access &amp; language barriers.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79476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371600"/>
                <a:gridCol w="201168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Borough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Pop.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Complaints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 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Brooklyn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2.74M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~50,000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1,827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Queens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2.41M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~47,000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1,954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Staten Island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~19,000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3,833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Bronx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1.47M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~18,000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1,222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Manhattan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1.69M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~15,000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64592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Storm-by-Storm Response Grades</a:t>
            </a:r>
            <a:endParaRPr lang="en-US" sz="28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05840"/>
          <a:ext cx="8412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914400"/>
                <a:gridCol w="1188720"/>
                <a:gridCol w="731520"/>
                <a:gridCol w="40233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Snow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Mayor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Grade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Issues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 2010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20-24"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Bloomberg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99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Catastrophic; streets unplowed for days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Jan 2016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25-30"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 Blasio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6A3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A-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Jonas: Best response; travel ban effective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Nov 2018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6-8"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 Blasio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D+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Buses stuck; commuters stranded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 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10-18"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 Blasio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D9770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COVID complications; uneven clearing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Jan 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5-10"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Adams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D9770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C+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Slow outer-borough clearing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Jan 2026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Heavy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Adams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RECORD complaints; ice buildup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3520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Showing 6 most notable of 17 analyzed storms. Full data in accompanying report.</a:t>
            </a:r>
            <a:endParaRPr lang="en-US" sz="900" dirty="0"/>
          </a:p>
        </p:txBody>
      </p:sp>
      <p:sp>
        <p:nvSpPr>
          <p:cNvPr id="7" name="Shape 3"/>
          <p:cNvSpPr/>
          <p:nvPr/>
        </p:nvSpPr>
        <p:spPr>
          <a:xfrm>
            <a:off x="457200" y="3886200"/>
            <a:ext cx="8229600" cy="1005840"/>
          </a:xfrm>
          <a:prstGeom prst="rect">
            <a:avLst/>
          </a:prstGeom>
          <a:solidFill>
            <a:srgbClr val="F0F9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Shape 4"/>
          <p:cNvSpPr/>
          <p:nvPr/>
        </p:nvSpPr>
        <p:spPr>
          <a:xfrm>
            <a:off x="457200" y="3886200"/>
            <a:ext cx="73152" cy="10058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9" name="Text 5"/>
          <p:cNvSpPr/>
          <p:nvPr/>
        </p:nvSpPr>
        <p:spPr>
          <a:xfrm>
            <a:off x="685800" y="393192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Pattern: Best grades come from major forecasted storms (advance warning enables pre-deployment). Worst failures involve surprise timing (Nov 2018), cumulative fatigue (4 nor’easters in 2018), or systemic capacity issues (Jan 2026 record volume).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64592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Administration Comparison</a:t>
            </a:r>
            <a:endParaRPr lang="en-US" sz="28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50292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" name="Shape 2"/>
          <p:cNvSpPr/>
          <p:nvPr/>
        </p:nvSpPr>
        <p:spPr>
          <a:xfrm>
            <a:off x="5577840" y="1005840"/>
            <a:ext cx="3291840" cy="777240"/>
          </a:xfrm>
          <a:prstGeom prst="rect">
            <a:avLst/>
          </a:prstGeom>
          <a:solidFill>
            <a:srgbClr val="DBEAFE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Shape 3"/>
          <p:cNvSpPr/>
          <p:nvPr/>
        </p:nvSpPr>
        <p:spPr>
          <a:xfrm>
            <a:off x="5577840" y="1005840"/>
            <a:ext cx="64008" cy="7772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4"/>
          <p:cNvSpPr/>
          <p:nvPr/>
        </p:nvSpPr>
        <p:spPr>
          <a:xfrm>
            <a:off x="5760720" y="105156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Bloomberg (2010-13)</a:t>
            </a:r>
            <a:endParaRPr lang="en-US" sz="1100" dirty="0"/>
          </a:p>
        </p:txBody>
      </p:sp>
      <p:sp>
        <p:nvSpPr>
          <p:cNvPr id="9" name="Text 5"/>
          <p:cNvSpPr/>
          <p:nvPr/>
        </p:nvSpPr>
        <p:spPr>
          <a:xfrm>
            <a:off x="5760720" y="129844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 2010 failure (F) led to sweeping DSNY reforms. Post-crisis improvement.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5577840" y="2057400"/>
            <a:ext cx="3291840" cy="777240"/>
          </a:xfrm>
          <a:prstGeom prst="rect">
            <a:avLst/>
          </a:prstGeom>
          <a:solidFill>
            <a:srgbClr val="FEF3C7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5577840" y="2057400"/>
            <a:ext cx="64008" cy="77724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2" name="Text 8"/>
          <p:cNvSpPr/>
          <p:nvPr/>
        </p:nvSpPr>
        <p:spPr>
          <a:xfrm>
            <a:off x="5760720" y="21031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Blasio (2014-21)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5760720" y="235000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Best: Jonas A-. Vulnerable to surprise storms. Strong on planned events.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5577840" y="3108960"/>
            <a:ext cx="3291840" cy="777240"/>
          </a:xfrm>
          <a:prstGeom prst="rect">
            <a:avLst/>
          </a:prstGeom>
          <a:solidFill>
            <a:srgbClr val="F3E8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5577840" y="3108960"/>
            <a:ext cx="64008" cy="77724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6" name="Text 12"/>
          <p:cNvSpPr/>
          <p:nvPr/>
        </p:nvSpPr>
        <p:spPr>
          <a:xfrm>
            <a:off x="5760720" y="31546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Adams (2022-26)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5760720" y="340156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complaints. 24K+ in Jan 2026. Systemic capacity concerns.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457200" y="4160520"/>
            <a:ext cx="8229600" cy="77724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9" name="Shape 15"/>
          <p:cNvSpPr/>
          <p:nvPr/>
        </p:nvSpPr>
        <p:spPr>
          <a:xfrm>
            <a:off x="457200" y="4160520"/>
            <a:ext cx="73152" cy="777240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4279392"/>
            <a:ext cx="320040" cy="32004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051560" y="4206240"/>
            <a:ext cx="7498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Adams administration’s complaint-to-accumulation ratio is significantly higher than historical norms, suggesting systemic capacity issues beyond heavier snowfall. Budget pressures, DSNY staffing challenges, and aging fleet are contributing factors.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64592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Census &amp; Equity Analysis</a:t>
            </a:r>
            <a:endParaRPr lang="en-US" sz="2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05840"/>
          <a:ext cx="859536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1280160"/>
                <a:gridCol w="1280160"/>
                <a:gridCol w="1371600"/>
                <a:gridCol w="1280160"/>
                <a:gridCol w="12801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Indicator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Bronx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Brooklyn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Manhattan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Queens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Staten Is.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Median HH Income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$43,726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$67,572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$93,651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$73,648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$87,430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Poverty Rate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Population 65+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Drive Alone 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24.8%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Limited English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18.2%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14.8%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22.7%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Vehicle HH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58.2%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hape 2"/>
          <p:cNvSpPr/>
          <p:nvPr/>
        </p:nvSpPr>
        <p:spPr>
          <a:xfrm>
            <a:off x="457200" y="3383280"/>
            <a:ext cx="8229600" cy="4572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7" name="Shape 3"/>
          <p:cNvSpPr/>
          <p:nvPr/>
        </p:nvSpPr>
        <p:spPr>
          <a:xfrm>
            <a:off x="457200" y="3383280"/>
            <a:ext cx="54864" cy="45720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4"/>
          <p:cNvSpPr/>
          <p:nvPr/>
        </p:nvSpPr>
        <p:spPr>
          <a:xfrm>
            <a:off x="640080" y="341071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Inequity Pattern: </a:t>
            </a:r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Bronx: highest poverty (27.3%), lowest per-capita complaints. Low rates mask greater need.</a:t>
            </a:r>
            <a:endParaRPr lang="en-US" sz="1000" dirty="0"/>
          </a:p>
        </p:txBody>
      </p:sp>
      <p:sp>
        <p:nvSpPr>
          <p:cNvPr id="9" name="Shape 5"/>
          <p:cNvSpPr/>
          <p:nvPr/>
        </p:nvSpPr>
        <p:spPr>
          <a:xfrm>
            <a:off x="457200" y="3931920"/>
            <a:ext cx="8229600" cy="4572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0" name="Shape 6"/>
          <p:cNvSpPr/>
          <p:nvPr/>
        </p:nvSpPr>
        <p:spPr>
          <a:xfrm>
            <a:off x="457200" y="3931920"/>
            <a:ext cx="54864" cy="45720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1" name="Text 7"/>
          <p:cNvSpPr/>
          <p:nvPr/>
        </p:nvSpPr>
        <p:spPr>
          <a:xfrm>
            <a:off x="640080" y="39593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 Vulnerability: </a:t>
            </a:r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Staten Island (77.5%) and Queens (42.3%) most car-dependent — uncleared roads = economic harm.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457200" y="4480560"/>
            <a:ext cx="8229600" cy="4572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3" name="Shape 9"/>
          <p:cNvSpPr/>
          <p:nvPr/>
        </p:nvSpPr>
        <p:spPr>
          <a:xfrm>
            <a:off x="457200" y="4480560"/>
            <a:ext cx="54864" cy="45720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4" name="Text 10"/>
          <p:cNvSpPr/>
          <p:nvPr/>
        </p:nvSpPr>
        <p:spPr>
          <a:xfrm>
            <a:off x="640080" y="450799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Elderly Risk: </a:t>
            </a:r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Staten Island (17.1%) and Manhattan (16.7%) highest elderly — icy sidewalks = fall injuries.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64592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Development Context</a:t>
            </a:r>
            <a:endParaRPr lang="en-US" sz="28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41148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" name="Shape 2"/>
          <p:cNvSpPr/>
          <p:nvPr/>
        </p:nvSpPr>
        <p:spPr>
          <a:xfrm>
            <a:off x="4754880" y="1005840"/>
            <a:ext cx="4114800" cy="292608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Text 3"/>
          <p:cNvSpPr/>
          <p:nvPr/>
        </p:nvSpPr>
        <p:spPr>
          <a:xfrm>
            <a:off x="4937760" y="109728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106,358</a:t>
            </a:r>
            <a:endParaRPr lang="en-US" sz="4000" dirty="0"/>
          </a:p>
        </p:txBody>
      </p:sp>
      <p:sp>
        <p:nvSpPr>
          <p:cNvPr id="8" name="Text 4"/>
          <p:cNvSpPr/>
          <p:nvPr/>
        </p:nvSpPr>
        <p:spPr>
          <a:xfrm>
            <a:off x="4937760" y="16459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post-2010 housing projects</a:t>
            </a:r>
            <a:endParaRPr lang="en-US" sz="1100" dirty="0"/>
          </a:p>
        </p:txBody>
      </p:sp>
      <p:sp>
        <p:nvSpPr>
          <p:cNvPr id="9" name="Text 5"/>
          <p:cNvSpPr/>
          <p:nvPr/>
        </p:nvSpPr>
        <p:spPr>
          <a:xfrm>
            <a:off x="4937760" y="21031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Alteration: 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56.5%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4937760" y="23774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Building: 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31.5%</a:t>
            </a:r>
            <a:endParaRPr lang="en-US" sz="1100" dirty="0"/>
          </a:p>
        </p:txBody>
      </p:sp>
      <p:sp>
        <p:nvSpPr>
          <p:cNvPr id="11" name="Text 7"/>
          <p:cNvSpPr/>
          <p:nvPr/>
        </p:nvSpPr>
        <p:spPr>
          <a:xfrm>
            <a:off x="4937760" y="2651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Demolition: 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12.0%</a:t>
            </a:r>
            <a:endParaRPr lang="en-US" sz="1100" dirty="0"/>
          </a:p>
        </p:txBody>
      </p:sp>
      <p:sp>
        <p:nvSpPr>
          <p:cNvPr id="12" name="Text 8"/>
          <p:cNvSpPr/>
          <p:nvPr/>
        </p:nvSpPr>
        <p:spPr>
          <a:xfrm>
            <a:off x="4937760" y="2926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Individual: 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53.3%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4937760" y="32004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Corporate: 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26.4%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4937760" y="3474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Government: 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3.4%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457200" y="4160520"/>
            <a:ext cx="8229600" cy="64008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6" name="Shape 12"/>
          <p:cNvSpPr/>
          <p:nvPr/>
        </p:nvSpPr>
        <p:spPr>
          <a:xfrm>
            <a:off x="457200" y="4160520"/>
            <a:ext cx="64008" cy="6400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7" name="Text 13"/>
          <p:cNvSpPr/>
          <p:nvPr/>
        </p:nvSpPr>
        <p:spPr>
          <a:xfrm>
            <a:off x="640080" y="4206240"/>
            <a:ext cx="7955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Brooklyn + Queens = 66% of all new development. This rapid growth adds population, road surface, and sidewalk area that DSNY must service — without proportional increases in snow removal capacity.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7432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05840" y="2286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Recommendations</a:t>
            </a:r>
            <a:endParaRPr lang="en-US" sz="3200" dirty="0"/>
          </a:p>
        </p:txBody>
      </p:sp>
      <p:sp>
        <p:nvSpPr>
          <p:cNvPr id="4" name="Shape 1"/>
          <p:cNvSpPr/>
          <p:nvPr/>
        </p:nvSpPr>
        <p:spPr>
          <a:xfrm>
            <a:off x="457200" y="960120"/>
            <a:ext cx="4069080" cy="1143000"/>
          </a:xfrm>
          <a:prstGeom prst="rect">
            <a:avLst/>
          </a:prstGeom>
          <a:solidFill>
            <a:srgbClr val="1E293B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960120"/>
            <a:ext cx="64008" cy="114300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103327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C2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1051560" y="103327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After-Action Review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640080" y="1417320"/>
            <a:ext cx="3703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review of Jan 2026 ops; identify route failures via 311 geolocation; deploy targeted supplemental plowing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457200" y="2331720"/>
            <a:ext cx="4069080" cy="1143000"/>
          </a:xfrm>
          <a:prstGeom prst="rect">
            <a:avLst/>
          </a:prstGeom>
          <a:solidFill>
            <a:srgbClr val="1E293B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7200" y="2331720"/>
            <a:ext cx="64008" cy="114300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1" name="Text 8"/>
          <p:cNvSpPr/>
          <p:nvPr/>
        </p:nvSpPr>
        <p:spPr>
          <a:xfrm>
            <a:off x="640080" y="240487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9770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1051560" y="240487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Equity-Informed Allocation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640080" y="2788920"/>
            <a:ext cx="3703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Weighted model: poverty rate + elderly share + language barriers + hospital proximity alongside complaint data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457200" y="3703320"/>
            <a:ext cx="4069080" cy="1143000"/>
          </a:xfrm>
          <a:prstGeom prst="rect">
            <a:avLst/>
          </a:prstGeom>
          <a:solidFill>
            <a:srgbClr val="1E293B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57200" y="3703320"/>
            <a:ext cx="64008" cy="11430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6" name="Text 13"/>
          <p:cNvSpPr/>
          <p:nvPr/>
        </p:nvSpPr>
        <p:spPr>
          <a:xfrm>
            <a:off x="640080" y="377647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563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4"/>
          <p:cNvSpPr/>
          <p:nvPr/>
        </p:nvSpPr>
        <p:spPr>
          <a:xfrm>
            <a:off x="1051560" y="377647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Outer Borough Strategy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640080" y="4160520"/>
            <a:ext cx="3703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DSNY sub-depot capacity for SI; pre-storm brine priority for arterials; private contractor coordination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800600" y="960120"/>
            <a:ext cx="4069080" cy="1143000"/>
          </a:xfrm>
          <a:prstGeom prst="rect">
            <a:avLst/>
          </a:prstGeom>
          <a:solidFill>
            <a:srgbClr val="1E293B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800600" y="960120"/>
            <a:ext cx="64008" cy="11430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1" name="Text 18"/>
          <p:cNvSpPr/>
          <p:nvPr/>
        </p:nvSpPr>
        <p:spPr>
          <a:xfrm>
            <a:off x="4983480" y="103327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000" dirty="0"/>
          </a:p>
        </p:txBody>
      </p:sp>
      <p:sp>
        <p:nvSpPr>
          <p:cNvPr id="22" name="Text 19"/>
          <p:cNvSpPr/>
          <p:nvPr/>
        </p:nvSpPr>
        <p:spPr>
          <a:xfrm>
            <a:off x="5394960" y="103327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Capacity Planning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4983480" y="1417320"/>
            <a:ext cx="3703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Weather-to-operations tools converting NWS forecasts into borough-level DSNY deployment plans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4800600" y="2331720"/>
            <a:ext cx="4069080" cy="1143000"/>
          </a:xfrm>
          <a:prstGeom prst="rect">
            <a:avLst/>
          </a:prstGeom>
          <a:solidFill>
            <a:srgbClr val="1E293B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4800600" y="2331720"/>
            <a:ext cx="64008" cy="11430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6" name="Text 23"/>
          <p:cNvSpPr/>
          <p:nvPr/>
        </p:nvSpPr>
        <p:spPr>
          <a:xfrm>
            <a:off x="4983480" y="240487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7C3AE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000" dirty="0"/>
          </a:p>
        </p:txBody>
      </p:sp>
      <p:sp>
        <p:nvSpPr>
          <p:cNvPr id="27" name="Text 24"/>
          <p:cNvSpPr/>
          <p:nvPr/>
        </p:nvSpPr>
        <p:spPr>
          <a:xfrm>
            <a:off x="5394960" y="240487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Development Integration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4983480" y="2788920"/>
            <a:ext cx="3703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Mandate snow infrastructure assessments for major developments; continuous route planning updates</a:t>
            </a:r>
            <a:endParaRPr lang="en-US" sz="900" dirty="0"/>
          </a:p>
        </p:txBody>
      </p:sp>
      <p:sp>
        <p:nvSpPr>
          <p:cNvPr id="29" name="Shape 26"/>
          <p:cNvSpPr/>
          <p:nvPr/>
        </p:nvSpPr>
        <p:spPr>
          <a:xfrm>
            <a:off x="4800600" y="3703320"/>
            <a:ext cx="4069080" cy="1143000"/>
          </a:xfrm>
          <a:prstGeom prst="rect">
            <a:avLst/>
          </a:prstGeom>
          <a:solidFill>
            <a:srgbClr val="1E293B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7"/>
          <p:cNvSpPr/>
          <p:nvPr/>
        </p:nvSpPr>
        <p:spPr>
          <a:xfrm>
            <a:off x="4800600" y="3703320"/>
            <a:ext cx="64008" cy="114300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31" name="Text 28"/>
          <p:cNvSpPr/>
          <p:nvPr/>
        </p:nvSpPr>
        <p:spPr>
          <a:xfrm>
            <a:off x="4983480" y="377647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EA5E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2000" dirty="0"/>
          </a:p>
        </p:txBody>
      </p:sp>
      <p:sp>
        <p:nvSpPr>
          <p:cNvPr id="32" name="Text 29"/>
          <p:cNvSpPr/>
          <p:nvPr/>
        </p:nvSpPr>
        <p:spPr>
          <a:xfrm>
            <a:off x="5394960" y="377647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311 Accessibility Expansion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4983480" y="4160520"/>
            <a:ext cx="3703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Multilingual reporting (Chinese, Spanish, Korean, Bengali); community-based partnerships in underserved areas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NYC Snow Response Analysis 2010-2026</dc:title>
  <dc:subject>PptxGenJS Presentation</dc:subject>
  <dc:creator>Claude (Anthropic)</dc:creator>
  <cp:lastModifiedBy>Claude (Anthropic)</cp:lastModifiedBy>
  <cp:revision>1</cp:revision>
  <dcterms:created xsi:type="dcterms:W3CDTF">2026-02-23T15:34:00Z</dcterms:created>
  <dcterms:modified xsi:type="dcterms:W3CDTF">2026-02-23T15:34:00Z</dcterms:modified>
</cp:coreProperties>
</file>