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3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4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|r| with Avg Temp</c:v>
                </c:pt>
              </c:strCache>
            </c:strRef>
          </c:tx>
          <c:spPr>
            <a:solidFill>
              <a:srgbClr val="4A90D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76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Boilers</c:v>
                  </c:pt>
                  <c:pt idx="1">
                    <c:v>Heating</c:v>
                  </c:pt>
                  <c:pt idx="2">
                    <c:v>Homeless/Shelter</c:v>
                  </c:pt>
                  <c:pt idx="3">
                    <c:v>Plumbing</c:v>
                  </c:pt>
                  <c:pt idx="4">
                    <c:v>Snow/Ice</c:v>
                  </c:pt>
                  <c:pt idx="5">
                    <c:v>Water/Leak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0.4927</c:v>
                </c:pt>
                <c:pt idx="1">
                  <c:v>0.7783</c:v>
                </c:pt>
                <c:pt idx="2">
                  <c:v>0.3012</c:v>
                </c:pt>
                <c:pt idx="3">
                  <c:v>0.1681</c:v>
                </c:pt>
                <c:pt idx="4">
                  <c:v>0.2569</c:v>
                </c:pt>
                <c:pt idx="5">
                  <c:v>0.273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76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92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Heating</c:v>
                </c:pt>
              </c:strCache>
            </c:strRef>
          </c:tx>
          <c:spPr>
            <a:solidFill>
              <a:srgbClr val="4A90D9"/>
            </a:solidFill>
            <a:ln w="31750" cap="flat">
              <a:solidFill>
                <a:srgbClr val="4A90D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A90D9"/>
              </a:solidFill>
              <a:ln w="9525" cap="flat">
                <a:solidFill>
                  <a:srgbClr val="4A90D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Day 0</c:v>
                  </c:pt>
                  <c:pt idx="1">
                    <c:v>Day 1</c:v>
                  </c:pt>
                  <c:pt idx="2">
                    <c:v>Day 2</c:v>
                  </c:pt>
                  <c:pt idx="3">
                    <c:v>Day 3</c:v>
                  </c:pt>
                  <c:pt idx="4">
                    <c:v>Day 4</c:v>
                  </c:pt>
                  <c:pt idx="5">
                    <c:v>Day 5</c:v>
                  </c:pt>
                  <c:pt idx="6">
                    <c:v>Day 6</c:v>
                  </c:pt>
                  <c:pt idx="7">
                    <c:v>Day 7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0.7783</c:v>
                </c:pt>
                <c:pt idx="1">
                  <c:v>0.727</c:v>
                </c:pt>
                <c:pt idx="2">
                  <c:v>0.6667</c:v>
                </c:pt>
                <c:pt idx="3">
                  <c:v>0.6359</c:v>
                </c:pt>
                <c:pt idx="4">
                  <c:v>0.6199</c:v>
                </c:pt>
                <c:pt idx="5">
                  <c:v>0.6074</c:v>
                </c:pt>
                <c:pt idx="6">
                  <c:v>0.5964</c:v>
                </c:pt>
                <c:pt idx="7">
                  <c:v>0.587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Plumbing</c:v>
                </c:pt>
              </c:strCache>
            </c:strRef>
          </c:tx>
          <c:spPr>
            <a:solidFill>
              <a:srgbClr val="F39C12"/>
            </a:solidFill>
            <a:ln w="31750" cap="flat">
              <a:solidFill>
                <a:srgbClr val="F39C1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39C12"/>
              </a:solidFill>
              <a:ln w="9525" cap="flat">
                <a:solidFill>
                  <a:srgbClr val="F39C1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Day 0</c:v>
                  </c:pt>
                  <c:pt idx="1">
                    <c:v>Day 1</c:v>
                  </c:pt>
                  <c:pt idx="2">
                    <c:v>Day 2</c:v>
                  </c:pt>
                  <c:pt idx="3">
                    <c:v>Day 3</c:v>
                  </c:pt>
                  <c:pt idx="4">
                    <c:v>Day 4</c:v>
                  </c:pt>
                  <c:pt idx="5">
                    <c:v>Day 5</c:v>
                  </c:pt>
                  <c:pt idx="6">
                    <c:v>Day 6</c:v>
                  </c:pt>
                  <c:pt idx="7">
                    <c:v>Day 7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0.1681</c:v>
                </c:pt>
                <c:pt idx="1">
                  <c:v>0.171</c:v>
                </c:pt>
                <c:pt idx="2">
                  <c:v>0.1736</c:v>
                </c:pt>
                <c:pt idx="3">
                  <c:v>0.1735</c:v>
                </c:pt>
                <c:pt idx="4">
                  <c:v>0.1666</c:v>
                </c:pt>
                <c:pt idx="5">
                  <c:v>0.1553</c:v>
                </c:pt>
                <c:pt idx="6">
                  <c:v>0.1434</c:v>
                </c:pt>
                <c:pt idx="7">
                  <c:v>0.1384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Snow/Ice</c:v>
                </c:pt>
              </c:strCache>
            </c:strRef>
          </c:tx>
          <c:spPr>
            <a:solidFill>
              <a:srgbClr val="2ECDA7"/>
            </a:solidFill>
            <a:ln w="31750" cap="flat">
              <a:solidFill>
                <a:srgbClr val="2ECDA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ECDA7"/>
              </a:solidFill>
              <a:ln w="9525" cap="flat">
                <a:solidFill>
                  <a:srgbClr val="2ECDA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Day 0</c:v>
                  </c:pt>
                  <c:pt idx="1">
                    <c:v>Day 1</c:v>
                  </c:pt>
                  <c:pt idx="2">
                    <c:v>Day 2</c:v>
                  </c:pt>
                  <c:pt idx="3">
                    <c:v>Day 3</c:v>
                  </c:pt>
                  <c:pt idx="4">
                    <c:v>Day 4</c:v>
                  </c:pt>
                  <c:pt idx="5">
                    <c:v>Day 5</c:v>
                  </c:pt>
                  <c:pt idx="6">
                    <c:v>Day 6</c:v>
                  </c:pt>
                  <c:pt idx="7">
                    <c:v>Day 7</c:v>
                  </c:pt>
                </c:lvl>
              </c:multiLvlStrCache>
            </c:multiLvl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0.2569</c:v>
                </c:pt>
                <c:pt idx="1">
                  <c:v>0.2492</c:v>
                </c:pt>
                <c:pt idx="2">
                  <c:v>0.2383</c:v>
                </c:pt>
                <c:pt idx="3">
                  <c:v>0.2306</c:v>
                </c:pt>
                <c:pt idx="4">
                  <c:v>0.2206</c:v>
                </c:pt>
                <c:pt idx="5">
                  <c:v>0.2148</c:v>
                </c:pt>
                <c:pt idx="6">
                  <c:v>0.2119</c:v>
                </c:pt>
                <c:pt idx="7">
                  <c:v>0.2091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Homeless</c:v>
                </c:pt>
              </c:strCache>
            </c:strRef>
          </c:tx>
          <c:spPr>
            <a:solidFill>
              <a:srgbClr val="E74C3C"/>
            </a:solidFill>
            <a:ln w="31750" cap="flat">
              <a:solidFill>
                <a:srgbClr val="E74C3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74C3C"/>
              </a:solidFill>
              <a:ln w="9525" cap="flat">
                <a:solidFill>
                  <a:srgbClr val="E74C3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Day 0</c:v>
                  </c:pt>
                  <c:pt idx="1">
                    <c:v>Day 1</c:v>
                  </c:pt>
                  <c:pt idx="2">
                    <c:v>Day 2</c:v>
                  </c:pt>
                  <c:pt idx="3">
                    <c:v>Day 3</c:v>
                  </c:pt>
                  <c:pt idx="4">
                    <c:v>Day 4</c:v>
                  </c:pt>
                  <c:pt idx="5">
                    <c:v>Day 5</c:v>
                  </c:pt>
                  <c:pt idx="6">
                    <c:v>Day 6</c:v>
                  </c:pt>
                  <c:pt idx="7">
                    <c:v>Day 7</c:v>
                  </c:pt>
                </c:lvl>
              </c:multiLvlStrCache>
            </c:multiLvl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92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E2761"/>
                </a:solidFill>
                <a:latin typeface="Arial"/>
              </a:defRPr>
            </a:pPr>
            <a:r>
              <a:rPr sz="1200" b="0" i="0" u="none" strike="noStrike">
                <a:solidFill>
                  <a:srgbClr val="1E2761"/>
                </a:solidFill>
                <a:latin typeface="Arial"/>
              </a:rPr>
              <a:t>Snow Day vs Normal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Snow Day Multiplier</c:v>
                </c:pt>
              </c:strCache>
            </c:strRef>
          </c:tx>
          <c:spPr>
            <a:solidFill>
              <a:srgbClr val="4A90D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76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Boilers</c:v>
                  </c:pt>
                  <c:pt idx="1">
                    <c:v>Heating</c:v>
                  </c:pt>
                  <c:pt idx="2">
                    <c:v>Homeless/Shelter</c:v>
                  </c:pt>
                  <c:pt idx="3">
                    <c:v>Plumbing</c:v>
                  </c:pt>
                  <c:pt idx="4">
                    <c:v>Snow/Ice</c:v>
                  </c:pt>
                  <c:pt idx="5">
                    <c:v>Water/Leak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1.58</c:v>
                </c:pt>
                <c:pt idx="1">
                  <c:v>2.54</c:v>
                </c:pt>
                <c:pt idx="2">
                  <c:v>0.48</c:v>
                </c:pt>
                <c:pt idx="3">
                  <c:v>1.21</c:v>
                </c:pt>
                <c:pt idx="4">
                  <c:v>8.8</c:v>
                </c:pt>
                <c:pt idx="5">
                  <c:v>0.87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76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92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E2761"/>
                </a:solidFill>
                <a:latin typeface="Arial"/>
              </a:defRPr>
            </a:pPr>
            <a:r>
              <a:rPr sz="1100" b="0" i="0" u="none" strike="noStrike">
                <a:solidFill>
                  <a:srgbClr val="1E2761"/>
                </a:solidFill>
                <a:latin typeface="Arial"/>
              </a:rPr>
              <a:t>Heating Complaints per 1,000 Residents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Heating Complaints per 1,000 residents</c:v>
                </c:pt>
              </c:strCache>
            </c:strRef>
          </c:tx>
          <c:spPr>
            <a:solidFill>
              <a:srgbClr val="E74C3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76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E74C3C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4A90D9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4A90D9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4A90D9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ECDA7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Bronx</c:v>
                  </c:pt>
                  <c:pt idx="1">
                    <c:v>Manhattan</c:v>
                  </c:pt>
                  <c:pt idx="2">
                    <c:v>Brooklyn</c:v>
                  </c:pt>
                  <c:pt idx="3">
                    <c:v>Queens</c:v>
                  </c:pt>
                  <c:pt idx="4">
                    <c:v>Staten Is.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816.9</c:v>
                </c:pt>
                <c:pt idx="1">
                  <c:v>482.6</c:v>
                </c:pt>
                <c:pt idx="2">
                  <c:v>375.3</c:v>
                </c:pt>
                <c:pt idx="3">
                  <c:v>195.3</c:v>
                </c:pt>
                <c:pt idx="4">
                  <c:v>72.9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76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92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7M+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snow-adjacent complaints analyzed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NYC Snow-Adjacent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311 Complaint Analysis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Weather-Complaint Correlation Study  |  2010–2026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4114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NYC 311 Open Data  •  Open-Meteo ERA5  •  U.S. Census ACS 2023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17920" y="548640"/>
            <a:ext cx="2560320" cy="38404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83680" y="77724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 = −0.78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116128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Temp–Heating Correlation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583680" y="16459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3.89×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583680" y="202996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Heating Spike Below Freezing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583680" y="251460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87×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583680" y="289864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Snow/Ice Surge at 32°F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583680" y="33832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11×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583680" y="376732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 vs SI Gap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Recommendations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6400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914400"/>
            <a:ext cx="54864" cy="6400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960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Pre-Position Resources at 35°F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0" y="969264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Complaints begin rising well above freezing. Trigger staffing increases when forecasts drop below 35°F, not 32°F.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1664208"/>
            <a:ext cx="8046720" cy="6400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48640" y="1664208"/>
            <a:ext cx="54864" cy="6400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17099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Target Bronx for Proactive Outreach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0" y="1719072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11× the per-capita heating complaint rate, the Bronx needs dedicated heating inspection teams and tenant education before winter.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414016"/>
            <a:ext cx="8046720" cy="6400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414016"/>
            <a:ext cx="54864" cy="6400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245973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Lag-Aware Response Models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0" y="246888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Plumbing and homeless shelter complaints lag cold events by 2–3 days. Staff these services for delayed surge, not just the storm itself.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163824"/>
            <a:ext cx="8046720" cy="6400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48640" y="3163824"/>
            <a:ext cx="54864" cy="6400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32095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Wind Chill Early Warning System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114800" y="3218688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wind chill drops below 0°F, heating complaints hit 3,384/day. Implement automatic emergency protocols at this threshold.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3913632"/>
            <a:ext cx="8046720" cy="6400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" y="3913632"/>
            <a:ext cx="54864" cy="6400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9593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 in Aging Housing Stock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114800" y="3968496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Pre-war buildings in high-poverty boroughs drive complaint volume. Long-term capital investment in heating systems and plumbing is the only structural fix.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709160"/>
            <a:ext cx="8046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Content Disclaimer: This presentation was generated with AI assistance. All data sourced from NYC Open Data, Open-Meteo, and U.S. Census Bureau. Verify findings independently before policy decisions.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2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18872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188720"/>
            <a:ext cx="2606040" cy="54864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17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Temperature is King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temperature explains ~61% of heating complaint variance (r = −0.78). Below freezing, heating complaints nearly 4× and snow/ice surges 87×.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18872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83280" y="1188720"/>
            <a:ext cx="2606040" cy="54864"/>
          </a:xfrm>
          <a:prstGeom prst="rect">
            <a:avLst/>
          </a:prstGeom>
          <a:solidFill>
            <a:srgbClr val="F39C12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417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Lag Effects Matter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66160" y="192024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Plumbing complaints peak 2 days after cold snaps. Homeless shelter needs lag 3 days. Heating and snow/ice respond same-day (lag 0).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118872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188720"/>
            <a:ext cx="2606040" cy="5486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1417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Stark Equity Gaps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0" y="192024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Bronx generates 817 heating complaints per 1,000 residents vs. 73 on Staten Island — an 11× disparity tied to poverty and aging housing.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2010–2026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188720"/>
            <a:ext cx="3931920" cy="146304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325880"/>
            <a:ext cx="502920" cy="502920"/>
          </a:xfrm>
          <a:prstGeom prst="rect">
            <a:avLst/>
          </a:prstGeom>
          <a:solidFill>
            <a:srgbClr val="4A90D9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1325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311 Data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25880" y="173736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42.8M service requests filtered to 18 snow-adjacent complaint types across 6 categories: Heating, Plumbing, Snow/Ice, Boilers, Water Supply, Homeless Shelter.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931920" cy="146304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325880"/>
            <a:ext cx="502920" cy="502920"/>
          </a:xfrm>
          <a:prstGeom prst="rect">
            <a:avLst/>
          </a:prstGeom>
          <a:solidFill>
            <a:srgbClr val="4A90D9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532120" y="1325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Weather Data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532120" y="173736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ERA5 daily records (2010–2026): temperature, precipitation, wind speed. Derived: wind chill (NWS formula), snow day estimation, 3-day cold snap detection.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2926080"/>
            <a:ext cx="3931920" cy="146304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85800" y="3063240"/>
            <a:ext cx="502920" cy="502920"/>
          </a:xfrm>
          <a:prstGeom prst="rect">
            <a:avLst/>
          </a:prstGeom>
          <a:solidFill>
            <a:srgbClr val="4A90D9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325880" y="30632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Census Data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325880" y="347472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ACS 2023 5-Year for all 5 boroughs: population, median income, renter %, poverty rate, housing age, building structure types.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3931920" cy="146304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892040" y="3063240"/>
            <a:ext cx="502920" cy="502920"/>
          </a:xfrm>
          <a:prstGeom prst="rect">
            <a:avLst/>
          </a:prstGeom>
          <a:solidFill>
            <a:srgbClr val="4A90D9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532120" y="30632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532120" y="347472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 correlations, lag analysis (0–7 days), temperature thresholds, snow event multipliers, wind chill brackets, cold snap case studies.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Methodology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Weather-Complaint Correlations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097280"/>
            <a:ext cx="3017520" cy="347472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943600" y="12801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Insight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943600" y="1737360"/>
            <a:ext cx="26517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categories show negative correlation with temperature — complaints rise as it gets colder.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Heating/Hot Water at r = −0.78 is exceptionally strong, explaining ~61% of daily variance from temperature alone.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Snow/Ice (r = −0.26) and Homeless (r = −0.20) show moderate effects driven by specific weather events rather than continuous temperature.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9" name="Text 6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Correlations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2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Lag Analysis: When Do Complaints Peak?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54864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6217920" y="1188720"/>
            <a:ext cx="256032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00800" y="12344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Heating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498080" y="12344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day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0" y="15544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response to cold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6217920" y="2103120"/>
            <a:ext cx="256032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400800" y="21488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Snow/Ice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498080" y="21488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day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400800" y="24688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Event-triggered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6217920" y="3017520"/>
            <a:ext cx="256032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00800" y="30632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Plumbing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498080" y="30632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days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6400800" y="33832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Pipes freeze, then burst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217920" y="3931920"/>
            <a:ext cx="256032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400800" y="3977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Homeless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7498080" y="3977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days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6400800" y="42976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exposure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Lag Analysis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Temperature Thresholds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502920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Threshold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Heating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Snow/Ice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Plumbing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Boilers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10°F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6.48×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14.7×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2.04×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2.28×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20°F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4.93×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27.19×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1.65×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2.21×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25°F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4.49×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39.28×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1.52×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2.18×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30°F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4.03×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50.81×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1.38×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2.03×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32°F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3.89×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86.64×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1.34×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1.94×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35°F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3.83×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173.98×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1.28×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1.93×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≤ 40°F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4.06×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445.38×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1.23×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1.94×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097280"/>
            <a:ext cx="3017520" cy="155448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943600" y="12344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86.64×</a:t>
            </a:r>
            <a:endParaRPr lang="en-US" sz="4200" dirty="0"/>
          </a:p>
        </p:txBody>
      </p:sp>
      <p:sp>
        <p:nvSpPr>
          <p:cNvPr id="7" name="Text 4"/>
          <p:cNvSpPr/>
          <p:nvPr/>
        </p:nvSpPr>
        <p:spPr>
          <a:xfrm>
            <a:off x="5943600" y="19202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Snow/Ice complaints surge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freezing (32°F)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760720" y="2834640"/>
            <a:ext cx="3017520" cy="1554480"/>
          </a:xfrm>
          <a:prstGeom prst="rect">
            <a:avLst/>
          </a:prstGeom>
          <a:solidFill>
            <a:srgbClr val="131B4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5943600" y="297180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4A90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3.89×</a:t>
            </a:r>
            <a:endParaRPr lang="en-US" sz="4200" dirty="0"/>
          </a:p>
        </p:txBody>
      </p:sp>
      <p:sp>
        <p:nvSpPr>
          <p:cNvPr id="10" name="Text 7"/>
          <p:cNvSpPr/>
          <p:nvPr/>
        </p:nvSpPr>
        <p:spPr>
          <a:xfrm>
            <a:off x="5943600" y="365760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Heating complaints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freezing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12" name="Text 9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Thresholds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2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Snow Events &amp; Wind Chill Impact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097280"/>
          <a:ext cx="393192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1005840"/>
                <a:gridCol w="1005840"/>
                <a:gridCol w="9144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Wind Chill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Heating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Plumbing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Snow/Ice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&lt;-0°F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3384.3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304.6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350.1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0-10°F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2047.5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262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212.1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10-20°F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1471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227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113.8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20-32°F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1071.7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202.2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17.4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846320" y="3291840"/>
            <a:ext cx="3931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 chill below 0°F drives heating complaints to 3,384/day average — nearly double the 20–32°F bracket.</a:t>
            </a:r>
            <a:endParaRPr lang="en-US" sz="1050" dirty="0"/>
          </a:p>
        </p:txBody>
      </p:sp>
      <p:sp>
        <p:nvSpPr>
          <p:cNvPr id="7" name="Shape 3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8" name="Text 4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Snow &amp; Wind Chill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Borough Equity Analysis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188720"/>
            <a:ext cx="3017520" cy="73152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943600" y="12344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4C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26.9%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7132320" y="123444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 Poverty Rate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943600" y="16002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10.9% Staten Island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760720" y="2057400"/>
            <a:ext cx="3017520" cy="73152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943600" y="21031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4C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79.7%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7132320" y="21031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 Renter Rate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943600" y="24688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32.1% Staten Island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5760720" y="2926080"/>
            <a:ext cx="3017520" cy="73152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5943600" y="297180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4C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$49K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7132320" y="297180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 Median Income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5943600" y="33375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$98K Staten Island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760720" y="3794760"/>
            <a:ext cx="3017520" cy="731520"/>
          </a:xfrm>
          <a:prstGeom prst="rect">
            <a:avLst/>
          </a:prstGeom>
          <a:solidFill>
            <a:srgbClr val="F0F2F8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943600" y="38404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4C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 yrs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7132320" y="38404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Bronx Building Age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943600" y="42062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built 1954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Borough Equity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2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Cold Snap Case Studies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097280" cy="36576"/>
          </a:xfrm>
          <a:prstGeom prst="rect">
            <a:avLst/>
          </a:prstGeom>
          <a:solidFill>
            <a:srgbClr val="4A90D9"/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914400"/>
                <a:gridCol w="1097280"/>
                <a:gridCol w="1097280"/>
                <a:gridCol w="14630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Period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Days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Avg °F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Min °F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Heating/day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2017-12-29 to 2018-01-09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16.5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E74C3C"/>
                          </a:solidFill>
                        </a:rPr>
                        <a:t>3693.4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2015-01-29 to 2015-02-07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18.2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-3.8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</a:rPr>
                        <a:t>1555.4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2015-02-13 to 2015-02-22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14.1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-3.9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</a:rPr>
                        <a:t>2494.9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2026-01-25 to 2026-02-03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15.6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3.8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E74C3C"/>
                          </a:solidFill>
                        </a:rPr>
                        <a:t>4297.6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2015-02-24 to 2015-03-02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16.9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-6.2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</a:rPr>
                        <a:t>1340.9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2014-02-08 to 2014-02-13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15.9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-1.5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</a:rPr>
                        <a:t>1504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2011-01-23 to 2011-01-26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16.9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-4.1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</a:rPr>
                        <a:t>2176.2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8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47472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0080" y="3566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 snaps are defined as periods where the 3-day rolling average temperature falls to 20°F or below for 2+ consecutive days. During these events, heating complaints surge to 2,000–4,000+ per day citywide. The longest cold snap in our dataset (Dec 29, 2017 – Jan 9, 2018) lasted 12 days with an average temperature of 16.5°F.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31B42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2B0"/>
                </a:solidFill>
              </a:rPr>
              <a:t>NYC Snow-Adjacent 311 Complaint Analysis  |  Cold Snaps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NYC Snow-Adjacent 311 Complaint Analysis</dc:title>
  <dc:subject>PptxGenJS Presentation</dc:subject>
  <dc:creator>NYC Open Data Analysis</dc:creator>
  <cp:lastModifiedBy>NYC Open Data Analysis</cp:lastModifiedBy>
  <cp:revision>1</cp:revision>
  <dcterms:created xsi:type="dcterms:W3CDTF">2026-02-23T17:40:49Z</dcterms:created>
  <dcterms:modified xsi:type="dcterms:W3CDTF">2026-02-23T17:40:49Z</dcterms:modified>
</cp:coreProperties>
</file>